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9592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ef3cc30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8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ed75dc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0baccac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f41276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f9ba2905.fixed?pid=71a69919a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5f9ba2905.fixed?pid=71a69919a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特殊元素、特殊位置优先法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1214f8b5b?pid=0ed75dc33&amp;color=0,0,0&amp;bt=1&amp;bbb=1&amp;hb=1"/>
          <p:cNvSpPr/>
          <p:nvPr/>
        </p:nvSpPr>
        <p:spPr>
          <a:xfrm>
            <a:off x="832104" y="1080000"/>
            <a:ext cx="10533888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很多排列问题会对某些元素或某个位置有限制条件，例如某元素只能在某位置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，或某位置一定不能排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某元素等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，被限制的元素常称为特殊元素，被限制的位置常称为特殊位置，解决这类问题一般遵循</a:t>
            </a:r>
            <a:r>
              <a:rPr lang="en-US" altLang="zh-CN" sz="1800" b="0" i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“谁特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殊谁优先</a:t>
            </a:r>
            <a:r>
              <a:rPr lang="en-US" altLang="zh-CN" b="0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原则.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4e5f3f7e6?pid=50baccac4&amp;color=0,0,0&amp;tib=255,255,255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04288" y="1080000"/>
            <a:ext cx="7580376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_1#857b242c0?vop=1&amp;pid=bf41276ba&amp;color=0,0,0&amp;bt=1&amp;bbb=1"/>
          <p:cNvSpPr/>
          <p:nvPr/>
        </p:nvSpPr>
        <p:spPr>
          <a:xfrm>
            <a:off x="832104" y="11181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示例1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让6名学生（包括甲）排成一排，若甲不在排头也不在排尾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，则有</a:t>
            </a:r>
            <a:r>
              <a:rPr lang="en-US" altLang="zh-CN" sz="1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种不同的排法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p:sp>
        <p:nvSpPr>
          <p:cNvPr id="3" name="QB_4_AN.2_1#857b242c0.blank?vop=1&amp;pid=bf41276ba&amp;color=0,0,0&amp;vpa=1&amp;bbb=1"/>
          <p:cNvSpPr/>
          <p:nvPr/>
        </p:nvSpPr>
        <p:spPr>
          <a:xfrm>
            <a:off x="6481222" y="1078095"/>
            <a:ext cx="3952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480</a:t>
            </a:r>
            <a:endParaRPr lang="en-US" altLang="zh-CN" sz="1400" dirty="0"/>
          </a:p>
        </p:txBody>
      </p:sp>
      <p:sp>
        <p:nvSpPr>
          <p:cNvPr id="4" name="QB_4_EX.3_1#857b242c0?vop=1&amp;pid=bf41276ba&amp;color=0,0,0&amp;bbb=1&amp;hb=1"/>
          <p:cNvSpPr/>
          <p:nvPr/>
        </p:nvSpPr>
        <p:spPr>
          <a:xfrm>
            <a:off x="832104" y="1444807"/>
            <a:ext cx="10533888" cy="12626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endParaRPr lang="en-US" altLang="zh-CN" sz="1400" dirty="0"/>
          </a:p>
          <a:p>
            <a:pPr latinLnBrk="1">
              <a:lnSpc>
                <a:spcPts val="26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由题可知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甲不在排头也不在排尾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若从特殊元素的角度考虑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则甲是特殊元素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要先安排甲的位置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再安排其他的学生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若从特殊</a:t>
            </a:r>
          </a:p>
          <a:p>
            <a:pPr latinLnBrk="1">
              <a:lnSpc>
                <a:spcPts val="26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位置的角度考虑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则排头和排尾是特殊位置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要先安排其他学生站在排头和排尾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再考虑其他位置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若使用间接法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则先求出全部情况</a:t>
            </a:r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的种数后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再减掉不符合题意的情况种数即可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4_1#857b242c0?vop=1&amp;pid=bf41276ba&amp;color=0,0,0&amp;bbb=1&amp;hb=1"/>
              <p:cNvSpPr/>
              <p:nvPr/>
            </p:nvSpPr>
            <p:spPr>
              <a:xfrm>
                <a:off x="832104" y="2703695"/>
                <a:ext cx="10533888" cy="199847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特殊元素法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先排甲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再排其他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特殊位置法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先排排头和排尾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再排其他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个位置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方法三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间接法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先不考虑甲的位置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，6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名学生全排列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甲在排头或在排尾时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种排法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所以共有</a:t>
                </a:r>
              </a:p>
              <a:p>
                <a:pPr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排法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B_4_AS.4_1#857b242c0?vop=1&amp;pid=bf41276b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3695"/>
                <a:ext cx="10533888" cy="1998472"/>
              </a:xfrm>
              <a:prstGeom prst="rect">
                <a:avLst/>
              </a:prstGeom>
              <a:blipFill>
                <a:blip r:embed="rId3"/>
                <a:stretch>
                  <a:fillRect l="-1042" b="-55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5348cc6c0?vop=1&amp;pid=bf41276ba&amp;color=0,0,0&amp;bt=1&amp;bbb=1&amp;hb=1"/>
              <p:cNvSpPr/>
              <p:nvPr/>
            </p:nvSpPr>
            <p:spPr>
              <a:xfrm>
                <a:off x="832104" y="1080000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某单位劳动节共有五天假期，但每天都需要留一名员工值班，现从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七人中选择五人值班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，每名员工最多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值班一天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不在第一天值班，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不在第五天值班，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则值班安排共有(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5_1#5348cc6c0?vop=1&amp;pid=bf41276b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602298"/>
              </a:xfrm>
              <a:prstGeom prst="rect">
                <a:avLst/>
              </a:prstGeom>
              <a:blipFill>
                <a:blip r:embed="rId3"/>
                <a:stretch>
                  <a:fillRect l="-1042" r="-116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5348cc6c0.bracket?vop=1&amp;pid=bf41276ba&amp;color=0,0,0&amp;vpa=2"/>
          <p:cNvSpPr/>
          <p:nvPr/>
        </p:nvSpPr>
        <p:spPr>
          <a:xfrm>
            <a:off x="6567075" y="1398770"/>
            <a:ext cx="217488" cy="2720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4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endParaRPr lang="en-US" altLang="zh-CN" sz="1400" dirty="0"/>
          </a:p>
        </p:txBody>
      </p:sp>
      <p:sp>
        <p:nvSpPr>
          <p:cNvPr id="4" name="QC_4_BD.5_2#5348cc6c0.choices?vop=1&amp;pid=bf41276ba&amp;color=0,0,0&amp;bbb=1"/>
          <p:cNvSpPr/>
          <p:nvPr/>
        </p:nvSpPr>
        <p:spPr>
          <a:xfrm>
            <a:off x="832104" y="1693410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740种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760种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800种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860种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7_1#5348cc6c0?vop=1&amp;pid=bf41276ba&amp;color=0,0,0&amp;bbb=1"/>
              <p:cNvSpPr/>
              <p:nvPr/>
            </p:nvSpPr>
            <p:spPr>
              <a:xfrm>
                <a:off x="832104" y="2045200"/>
                <a:ext cx="10533888" cy="608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由题可知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不在第一天值班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不在第五天值班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根据给定的限制条件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使用直接法或间接法列式计算即可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7_1#5348cc6c0?vop=1&amp;pid=bf41276b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45200"/>
                <a:ext cx="10533888" cy="608330"/>
              </a:xfrm>
              <a:prstGeom prst="rect">
                <a:avLst/>
              </a:prstGeom>
              <a:blipFill>
                <a:blip r:embed="rId4"/>
                <a:stretch>
                  <a:fillRect l="-1042" b="-18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8_1#5348cc6c0?vop=1&amp;pid=bf41276ba&amp;color=0,0,0&amp;bbb=1"/>
              <p:cNvSpPr/>
              <p:nvPr/>
            </p:nvSpPr>
            <p:spPr>
              <a:xfrm>
                <a:off x="832104" y="2654800"/>
                <a:ext cx="10533888" cy="22647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直接法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都不值班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值班安排有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只有一人不值班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值班安排有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都值班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值班安排有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所以值班安排共有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120+960+780=1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间接法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先从七人中选择五人值班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值班安排有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在第一天值班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值班安排有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在第五天值班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值班安排有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在第一天值班且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在第五天值班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值班安排有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所以值班安排共有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8_1#5348cc6c0?vop=1&amp;pid=bf41276b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54800"/>
                <a:ext cx="10533888" cy="2264728"/>
              </a:xfrm>
              <a:prstGeom prst="rect">
                <a:avLst/>
              </a:prstGeom>
              <a:blipFill>
                <a:blip r:embed="rId5"/>
                <a:stretch>
                  <a:fillRect l="-1042" b="-45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46be18924?pid=6ef3cc30b&amp;color=0,0,0&amp;bt=1&amp;bbb=1&amp;hb=1"/>
          <p:cNvSpPr/>
          <p:nvPr/>
        </p:nvSpPr>
        <p:spPr>
          <a:xfrm>
            <a:off x="832104" y="1080000"/>
            <a:ext cx="10533888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特殊元素、特殊位置优先法，就是将特殊元素或特殊位置优先处理，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再考虑其他元素或位置的方法.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本质上是根据特殊元素或特殊位置进行合理分类或分步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，利用两个计数原理求解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对于分类过多的问题可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以采用间接法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351</Words>
  <Application>Microsoft Office PowerPoint</Application>
  <PresentationFormat>宽屏</PresentationFormat>
  <Paragraphs>40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2025-10-20T02:39:37Z</dcterms:created>
  <dcterms:modified xsi:type="dcterms:W3CDTF">2025-10-20T02:50:38Z</dcterms:modified>
  <cp:category/>
  <cp:contentStatus/>
</cp:coreProperties>
</file>